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8C3"/>
    <a:srgbClr val="D9F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AA13A-0387-49F4-9092-0683EFE277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2D10DBF-A8C2-4A61-9142-857977541813}">
      <dgm:prSet custT="1"/>
      <dgm:spPr/>
      <dgm:t>
        <a:bodyPr/>
        <a:lstStyle/>
        <a:p>
          <a:pPr algn="r"/>
          <a:r>
            <a:rPr lang="en-GB" sz="1600" dirty="0"/>
            <a:t>The original dataset contains 233,155 train and 112,393 test observations, 40features, and a target vector '</a:t>
          </a:r>
          <a:r>
            <a:rPr lang="en-GB" sz="1600" dirty="0" err="1"/>
            <a:t>loan_default</a:t>
          </a:r>
          <a:r>
            <a:rPr lang="en-GB" sz="1600" dirty="0"/>
            <a:t>’.</a:t>
          </a:r>
        </a:p>
      </dgm:t>
    </dgm:pt>
    <dgm:pt modelId="{F2D0AC85-2928-41B0-B064-37FC95B6280C}" type="parTrans" cxnId="{2A8F7F61-4901-4EA7-8848-D55646AC2B1A}">
      <dgm:prSet/>
      <dgm:spPr/>
      <dgm:t>
        <a:bodyPr/>
        <a:lstStyle/>
        <a:p>
          <a:endParaRPr lang="en-GB"/>
        </a:p>
      </dgm:t>
    </dgm:pt>
    <dgm:pt modelId="{9B377BDD-794C-467E-9A36-A293FD0F5A82}" type="sibTrans" cxnId="{2A8F7F61-4901-4EA7-8848-D55646AC2B1A}">
      <dgm:prSet/>
      <dgm:spPr/>
      <dgm:t>
        <a:bodyPr/>
        <a:lstStyle/>
        <a:p>
          <a:endParaRPr lang="en-GB"/>
        </a:p>
      </dgm:t>
    </dgm:pt>
    <dgm:pt modelId="{5DA073A2-8B12-4E10-822A-3FF31D1D4BD5}">
      <dgm:prSet custT="1"/>
      <dgm:spPr/>
      <dgm:t>
        <a:bodyPr/>
        <a:lstStyle/>
        <a:p>
          <a:pPr algn="r"/>
          <a:r>
            <a:rPr lang="en-GB" sz="1600" dirty="0"/>
            <a:t>has one float64 type, five objects,  </a:t>
          </a:r>
        </a:p>
        <a:p>
          <a:pPr algn="r"/>
          <a:r>
            <a:rPr lang="en-GB" sz="1600" dirty="0"/>
            <a:t> and the rest are int64.</a:t>
          </a:r>
        </a:p>
      </dgm:t>
    </dgm:pt>
    <dgm:pt modelId="{07D45F2C-AB25-42EC-800F-16CEF6C7FAF3}" type="parTrans" cxnId="{69F49C0F-54C8-4D23-ADD7-96A0AA8AEEBC}">
      <dgm:prSet/>
      <dgm:spPr/>
      <dgm:t>
        <a:bodyPr/>
        <a:lstStyle/>
        <a:p>
          <a:endParaRPr lang="en-GB"/>
        </a:p>
      </dgm:t>
    </dgm:pt>
    <dgm:pt modelId="{5FE2B531-C3AC-4C70-AB04-FE76E1740740}" type="sibTrans" cxnId="{69F49C0F-54C8-4D23-ADD7-96A0AA8AEEBC}">
      <dgm:prSet/>
      <dgm:spPr/>
      <dgm:t>
        <a:bodyPr/>
        <a:lstStyle/>
        <a:p>
          <a:endParaRPr lang="en-GB"/>
        </a:p>
      </dgm:t>
    </dgm:pt>
    <dgm:pt modelId="{B78AF339-9CE9-4D71-8EDE-601BF9B7DDBA}">
      <dgm:prSet custT="1"/>
      <dgm:spPr/>
      <dgm:t>
        <a:bodyPr/>
        <a:lstStyle/>
        <a:p>
          <a:pPr algn="r"/>
          <a:r>
            <a:rPr lang="en-GB" sz="1600" dirty="0"/>
            <a:t>Despite the datatype, 15 represent categories that require corresponding treatment before processing</a:t>
          </a:r>
          <a:r>
            <a:rPr lang="en-GB" sz="1900" dirty="0"/>
            <a:t>.</a:t>
          </a:r>
        </a:p>
      </dgm:t>
    </dgm:pt>
    <dgm:pt modelId="{535A2C26-557F-4AF4-9AE2-D52B7BF4BF5C}" type="parTrans" cxnId="{55BF5C5E-5EDF-45E1-9E55-D64F3AB0A5A1}">
      <dgm:prSet/>
      <dgm:spPr/>
      <dgm:t>
        <a:bodyPr/>
        <a:lstStyle/>
        <a:p>
          <a:endParaRPr lang="en-GB"/>
        </a:p>
      </dgm:t>
    </dgm:pt>
    <dgm:pt modelId="{DF4F9B9E-5975-4B43-BE5D-9E687222D34C}" type="sibTrans" cxnId="{55BF5C5E-5EDF-45E1-9E55-D64F3AB0A5A1}">
      <dgm:prSet/>
      <dgm:spPr/>
      <dgm:t>
        <a:bodyPr/>
        <a:lstStyle/>
        <a:p>
          <a:endParaRPr lang="en-GB"/>
        </a:p>
      </dgm:t>
    </dgm:pt>
    <dgm:pt modelId="{2FD30020-DC47-48A4-ACC9-CC3BFAFC9A8B}" type="pres">
      <dgm:prSet presAssocID="{3E3AA13A-0387-49F4-9092-0683EFE2778D}" presName="linearFlow" presStyleCnt="0">
        <dgm:presLayoutVars>
          <dgm:dir/>
          <dgm:resizeHandles val="exact"/>
        </dgm:presLayoutVars>
      </dgm:prSet>
      <dgm:spPr/>
    </dgm:pt>
    <dgm:pt modelId="{CC86851B-26C5-4DC7-A2FE-A5BD9FC1121C}" type="pres">
      <dgm:prSet presAssocID="{52D10DBF-A8C2-4A61-9142-857977541813}" presName="composite" presStyleCnt="0"/>
      <dgm:spPr/>
    </dgm:pt>
    <dgm:pt modelId="{D605A8D5-191D-462C-8052-AD508ED574E3}" type="pres">
      <dgm:prSet presAssocID="{52D10DBF-A8C2-4A61-9142-857977541813}" presName="imgShp" presStyleLbl="fgImgPlace1" presStyleIdx="0" presStyleCnt="3" custLinFactNeighborX="-94377" custLinFactNeighborY="-3591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3CA8B7E1-FE5B-4E8C-9303-616D3E816F6A}" type="pres">
      <dgm:prSet presAssocID="{52D10DBF-A8C2-4A61-9142-857977541813}" presName="txShp" presStyleLbl="node1" presStyleIdx="0" presStyleCnt="3" custScaleX="150376">
        <dgm:presLayoutVars>
          <dgm:bulletEnabled val="1"/>
        </dgm:presLayoutVars>
      </dgm:prSet>
      <dgm:spPr/>
    </dgm:pt>
    <dgm:pt modelId="{B93408C6-4D32-4770-A30E-EAAFE0CF3B7F}" type="pres">
      <dgm:prSet presAssocID="{9B377BDD-794C-467E-9A36-A293FD0F5A82}" presName="spacing" presStyleCnt="0"/>
      <dgm:spPr/>
    </dgm:pt>
    <dgm:pt modelId="{C8AB9170-EEDB-4C6D-90AF-F40B9F244B2D}" type="pres">
      <dgm:prSet presAssocID="{5DA073A2-8B12-4E10-822A-3FF31D1D4BD5}" presName="composite" presStyleCnt="0"/>
      <dgm:spPr/>
    </dgm:pt>
    <dgm:pt modelId="{08E0DD04-D61F-44B2-AD91-E0D831C20459}" type="pres">
      <dgm:prSet presAssocID="{5DA073A2-8B12-4E10-822A-3FF31D1D4BD5}" presName="imgShp" presStyleLbl="fgImgPlace1" presStyleIdx="1" presStyleCnt="3" custLinFactNeighborX="-73483" custLinFactNeighborY="4230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805C8E44-A9BF-4970-88D1-DE16EB3813F2}" type="pres">
      <dgm:prSet presAssocID="{5DA073A2-8B12-4E10-822A-3FF31D1D4BD5}" presName="txShp" presStyleLbl="node1" presStyleIdx="1" presStyleCnt="3" custScaleX="150376">
        <dgm:presLayoutVars>
          <dgm:bulletEnabled val="1"/>
        </dgm:presLayoutVars>
      </dgm:prSet>
      <dgm:spPr/>
    </dgm:pt>
    <dgm:pt modelId="{9DEFD5FA-0ACD-4BB7-B094-D26AA5199ADA}" type="pres">
      <dgm:prSet presAssocID="{5FE2B531-C3AC-4C70-AB04-FE76E1740740}" presName="spacing" presStyleCnt="0"/>
      <dgm:spPr/>
    </dgm:pt>
    <dgm:pt modelId="{308B74C6-0AC1-4FD3-A5C0-85B4F26E7D12}" type="pres">
      <dgm:prSet presAssocID="{B78AF339-9CE9-4D71-8EDE-601BF9B7DDBA}" presName="composite" presStyleCnt="0"/>
      <dgm:spPr/>
    </dgm:pt>
    <dgm:pt modelId="{3B941FE6-DFFC-4CB2-A201-9B9D1B4C4A6C}" type="pres">
      <dgm:prSet presAssocID="{B78AF339-9CE9-4D71-8EDE-601BF9B7DDBA}" presName="imgShp" presStyleLbl="fgImgPlace1" presStyleIdx="2" presStyleCnt="3" custLinFactNeighborX="-83875" custLinFactNeighborY="-5597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F3D9C42-7993-49F9-8E3A-777612959291}" type="pres">
      <dgm:prSet presAssocID="{B78AF339-9CE9-4D71-8EDE-601BF9B7DDBA}" presName="txShp" presStyleLbl="node1" presStyleIdx="2" presStyleCnt="3" custScaleX="150376">
        <dgm:presLayoutVars>
          <dgm:bulletEnabled val="1"/>
        </dgm:presLayoutVars>
      </dgm:prSet>
      <dgm:spPr/>
    </dgm:pt>
  </dgm:ptLst>
  <dgm:cxnLst>
    <dgm:cxn modelId="{69F49C0F-54C8-4D23-ADD7-96A0AA8AEEBC}" srcId="{3E3AA13A-0387-49F4-9092-0683EFE2778D}" destId="{5DA073A2-8B12-4E10-822A-3FF31D1D4BD5}" srcOrd="1" destOrd="0" parTransId="{07D45F2C-AB25-42EC-800F-16CEF6C7FAF3}" sibTransId="{5FE2B531-C3AC-4C70-AB04-FE76E1740740}"/>
    <dgm:cxn modelId="{1F27531B-F13F-4CF4-8436-BFB713E95496}" type="presOf" srcId="{5DA073A2-8B12-4E10-822A-3FF31D1D4BD5}" destId="{805C8E44-A9BF-4970-88D1-DE16EB3813F2}" srcOrd="0" destOrd="0" presId="urn:microsoft.com/office/officeart/2005/8/layout/vList3"/>
    <dgm:cxn modelId="{55BF5C5E-5EDF-45E1-9E55-D64F3AB0A5A1}" srcId="{3E3AA13A-0387-49F4-9092-0683EFE2778D}" destId="{B78AF339-9CE9-4D71-8EDE-601BF9B7DDBA}" srcOrd="2" destOrd="0" parTransId="{535A2C26-557F-4AF4-9AE2-D52B7BF4BF5C}" sibTransId="{DF4F9B9E-5975-4B43-BE5D-9E687222D34C}"/>
    <dgm:cxn modelId="{2A8F7F61-4901-4EA7-8848-D55646AC2B1A}" srcId="{3E3AA13A-0387-49F4-9092-0683EFE2778D}" destId="{52D10DBF-A8C2-4A61-9142-857977541813}" srcOrd="0" destOrd="0" parTransId="{F2D0AC85-2928-41B0-B064-37FC95B6280C}" sibTransId="{9B377BDD-794C-467E-9A36-A293FD0F5A82}"/>
    <dgm:cxn modelId="{9F0B227F-C0F8-46F4-A0FD-AFFFC8B3F422}" type="presOf" srcId="{52D10DBF-A8C2-4A61-9142-857977541813}" destId="{3CA8B7E1-FE5B-4E8C-9303-616D3E816F6A}" srcOrd="0" destOrd="0" presId="urn:microsoft.com/office/officeart/2005/8/layout/vList3"/>
    <dgm:cxn modelId="{4388B1C5-4498-40C4-AE21-56B927F87386}" type="presOf" srcId="{B78AF339-9CE9-4D71-8EDE-601BF9B7DDBA}" destId="{9F3D9C42-7993-49F9-8E3A-777612959291}" srcOrd="0" destOrd="0" presId="urn:microsoft.com/office/officeart/2005/8/layout/vList3"/>
    <dgm:cxn modelId="{A21AA3D3-AE1B-4739-852C-AD02BD55C17B}" type="presOf" srcId="{3E3AA13A-0387-49F4-9092-0683EFE2778D}" destId="{2FD30020-DC47-48A4-ACC9-CC3BFAFC9A8B}" srcOrd="0" destOrd="0" presId="urn:microsoft.com/office/officeart/2005/8/layout/vList3"/>
    <dgm:cxn modelId="{161D6C17-9998-4803-AC14-FED5CEEDA714}" type="presParOf" srcId="{2FD30020-DC47-48A4-ACC9-CC3BFAFC9A8B}" destId="{CC86851B-26C5-4DC7-A2FE-A5BD9FC1121C}" srcOrd="0" destOrd="0" presId="urn:microsoft.com/office/officeart/2005/8/layout/vList3"/>
    <dgm:cxn modelId="{6A678C34-70C9-4138-A0DF-BCF4E926DA37}" type="presParOf" srcId="{CC86851B-26C5-4DC7-A2FE-A5BD9FC1121C}" destId="{D605A8D5-191D-462C-8052-AD508ED574E3}" srcOrd="0" destOrd="0" presId="urn:microsoft.com/office/officeart/2005/8/layout/vList3"/>
    <dgm:cxn modelId="{7215A812-FD42-45C9-9D0A-6C7D93CC6B96}" type="presParOf" srcId="{CC86851B-26C5-4DC7-A2FE-A5BD9FC1121C}" destId="{3CA8B7E1-FE5B-4E8C-9303-616D3E816F6A}" srcOrd="1" destOrd="0" presId="urn:microsoft.com/office/officeart/2005/8/layout/vList3"/>
    <dgm:cxn modelId="{F4FD42E5-C003-4DE7-8775-19C7F4755849}" type="presParOf" srcId="{2FD30020-DC47-48A4-ACC9-CC3BFAFC9A8B}" destId="{B93408C6-4D32-4770-A30E-EAAFE0CF3B7F}" srcOrd="1" destOrd="0" presId="urn:microsoft.com/office/officeart/2005/8/layout/vList3"/>
    <dgm:cxn modelId="{42DA6190-FE21-41B8-AEE1-C41E05EF27ED}" type="presParOf" srcId="{2FD30020-DC47-48A4-ACC9-CC3BFAFC9A8B}" destId="{C8AB9170-EEDB-4C6D-90AF-F40B9F244B2D}" srcOrd="2" destOrd="0" presId="urn:microsoft.com/office/officeart/2005/8/layout/vList3"/>
    <dgm:cxn modelId="{44936E52-A23D-44F1-A5AF-0A8B08C1A6E6}" type="presParOf" srcId="{C8AB9170-EEDB-4C6D-90AF-F40B9F244B2D}" destId="{08E0DD04-D61F-44B2-AD91-E0D831C20459}" srcOrd="0" destOrd="0" presId="urn:microsoft.com/office/officeart/2005/8/layout/vList3"/>
    <dgm:cxn modelId="{9F6F80D4-DF2D-463B-8783-D65BB7C0700A}" type="presParOf" srcId="{C8AB9170-EEDB-4C6D-90AF-F40B9F244B2D}" destId="{805C8E44-A9BF-4970-88D1-DE16EB3813F2}" srcOrd="1" destOrd="0" presId="urn:microsoft.com/office/officeart/2005/8/layout/vList3"/>
    <dgm:cxn modelId="{4D6E66F6-A0D7-4784-BF9F-81FA4FBA9A35}" type="presParOf" srcId="{2FD30020-DC47-48A4-ACC9-CC3BFAFC9A8B}" destId="{9DEFD5FA-0ACD-4BB7-B094-D26AA5199ADA}" srcOrd="3" destOrd="0" presId="urn:microsoft.com/office/officeart/2005/8/layout/vList3"/>
    <dgm:cxn modelId="{1EC7F374-06C1-4A83-85B3-BDA9F6B40A7B}" type="presParOf" srcId="{2FD30020-DC47-48A4-ACC9-CC3BFAFC9A8B}" destId="{308B74C6-0AC1-4FD3-A5C0-85B4F26E7D12}" srcOrd="4" destOrd="0" presId="urn:microsoft.com/office/officeart/2005/8/layout/vList3"/>
    <dgm:cxn modelId="{B32AA178-AF16-4DBB-A5DA-442F579C19A9}" type="presParOf" srcId="{308B74C6-0AC1-4FD3-A5C0-85B4F26E7D12}" destId="{3B941FE6-DFFC-4CB2-A201-9B9D1B4C4A6C}" srcOrd="0" destOrd="0" presId="urn:microsoft.com/office/officeart/2005/8/layout/vList3"/>
    <dgm:cxn modelId="{226695A4-BFBC-4C5D-9BCF-92B3C010DDF4}" type="presParOf" srcId="{308B74C6-0AC1-4FD3-A5C0-85B4F26E7D12}" destId="{9F3D9C42-7993-49F9-8E3A-77761295929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8B7E1-FE5B-4E8C-9303-616D3E816F6A}">
      <dsp:nvSpPr>
        <dsp:cNvPr id="0" name=""/>
        <dsp:cNvSpPr/>
      </dsp:nvSpPr>
      <dsp:spPr>
        <a:xfrm rot="10800000">
          <a:off x="-1" y="1209"/>
          <a:ext cx="6042993" cy="8293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13" tIns="60960" rIns="113792" bIns="609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The original dataset contains 233,155 train and 112,393 test observations, 40features, and a target vector '</a:t>
          </a:r>
          <a:r>
            <a:rPr lang="en-GB" sz="1600" kern="1200" dirty="0" err="1"/>
            <a:t>loan_default</a:t>
          </a:r>
          <a:r>
            <a:rPr lang="en-GB" sz="1600" kern="1200" dirty="0"/>
            <a:t>’.</a:t>
          </a:r>
        </a:p>
      </dsp:txBody>
      <dsp:txXfrm rot="10800000">
        <a:off x="207332" y="1209"/>
        <a:ext cx="5835660" cy="829332"/>
      </dsp:txXfrm>
    </dsp:sp>
    <dsp:sp modelId="{D605A8D5-191D-462C-8052-AD508ED574E3}">
      <dsp:nvSpPr>
        <dsp:cNvPr id="0" name=""/>
        <dsp:cNvSpPr/>
      </dsp:nvSpPr>
      <dsp:spPr>
        <a:xfrm>
          <a:off x="0" y="0"/>
          <a:ext cx="829332" cy="829332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C8E44-A9BF-4970-88D1-DE16EB3813F2}">
      <dsp:nvSpPr>
        <dsp:cNvPr id="0" name=""/>
        <dsp:cNvSpPr/>
      </dsp:nvSpPr>
      <dsp:spPr>
        <a:xfrm rot="10800000">
          <a:off x="-1" y="1078104"/>
          <a:ext cx="6042993" cy="8293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13" tIns="60960" rIns="113792" bIns="609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has one float64 type, five objects,  </a:t>
          </a:r>
        </a:p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 and the rest are int64.</a:t>
          </a:r>
        </a:p>
      </dsp:txBody>
      <dsp:txXfrm rot="10800000">
        <a:off x="207332" y="1078104"/>
        <a:ext cx="5835660" cy="829332"/>
      </dsp:txXfrm>
    </dsp:sp>
    <dsp:sp modelId="{08E0DD04-D61F-44B2-AD91-E0D831C20459}">
      <dsp:nvSpPr>
        <dsp:cNvPr id="0" name=""/>
        <dsp:cNvSpPr/>
      </dsp:nvSpPr>
      <dsp:spPr>
        <a:xfrm>
          <a:off x="0" y="1113184"/>
          <a:ext cx="829332" cy="829332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D9C42-7993-49F9-8E3A-777612959291}">
      <dsp:nvSpPr>
        <dsp:cNvPr id="0" name=""/>
        <dsp:cNvSpPr/>
      </dsp:nvSpPr>
      <dsp:spPr>
        <a:xfrm rot="10800000">
          <a:off x="-1" y="2154998"/>
          <a:ext cx="6042993" cy="8293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13" tIns="60960" rIns="113792" bIns="609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Despite the datatype, 15 represent categories that require corresponding treatment before processing</a:t>
          </a:r>
          <a:r>
            <a:rPr lang="en-GB" sz="1900" kern="1200" dirty="0"/>
            <a:t>.</a:t>
          </a:r>
        </a:p>
      </dsp:txBody>
      <dsp:txXfrm rot="10800000">
        <a:off x="207332" y="2154998"/>
        <a:ext cx="5835660" cy="829332"/>
      </dsp:txXfrm>
    </dsp:sp>
    <dsp:sp modelId="{3B941FE6-DFFC-4CB2-A201-9B9D1B4C4A6C}">
      <dsp:nvSpPr>
        <dsp:cNvPr id="0" name=""/>
        <dsp:cNvSpPr/>
      </dsp:nvSpPr>
      <dsp:spPr>
        <a:xfrm>
          <a:off x="0" y="2108581"/>
          <a:ext cx="829332" cy="829332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7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418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017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80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5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9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09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54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39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01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30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C3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9EF1B-FD91-47DC-ACB2-0E3B12575482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C6FB-BAD8-4045-8701-0BF0649A0D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83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B5E6-49C7-9986-7283-67EF58412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3375" y="3362324"/>
            <a:ext cx="2505075" cy="3495675"/>
          </a:xfrm>
          <a:blipFill dpi="0" rotWithShape="1">
            <a:blip r:embed="rId2">
              <a:alphaModFix amt="32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A4467-D99F-FD78-9AAA-BA0F44B41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8350" y="2600324"/>
            <a:ext cx="6010274" cy="2752725"/>
          </a:xfrm>
        </p:spPr>
        <p:txBody>
          <a:bodyPr>
            <a:normAutofit fontScale="62500" lnSpcReduction="20000"/>
          </a:bodyPr>
          <a:lstStyle/>
          <a:p>
            <a:r>
              <a:rPr lang="en-GB" sz="8400" dirty="0">
                <a:solidFill>
                  <a:srgbClr val="FF0000"/>
                </a:solidFill>
              </a:rPr>
              <a:t>AUTOMOTIVE LOANS</a:t>
            </a:r>
          </a:p>
          <a:p>
            <a:r>
              <a:rPr lang="en-GB" sz="8400" dirty="0">
                <a:solidFill>
                  <a:srgbClr val="FF0000"/>
                </a:solidFill>
              </a:rPr>
              <a:t> DEFAULT FORECAST</a:t>
            </a:r>
          </a:p>
          <a:p>
            <a:r>
              <a:rPr lang="en-GB" sz="8400" dirty="0">
                <a:solidFill>
                  <a:srgbClr val="FF0000"/>
                </a:solidFill>
              </a:rPr>
              <a:t> WITH ML CLASSIFIERS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C538F-613B-15C2-6921-341832DEE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251" y="-95250"/>
            <a:ext cx="510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37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4703-D65F-251B-01F5-CA20E5CB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600" b="1" dirty="0">
                <a:solidFill>
                  <a:srgbClr val="FF0000"/>
                </a:solidFill>
              </a:rPr>
              <a:t> XGBoost is the absolute champion for the binary classification task, ROC-AUC:</a:t>
            </a:r>
            <a:br>
              <a:rPr lang="en-GB" sz="2600" b="1" dirty="0">
                <a:solidFill>
                  <a:srgbClr val="FF0000"/>
                </a:solidFill>
              </a:rPr>
            </a:br>
            <a:endParaRPr lang="en-GB" sz="26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BBA7C-5D3C-16FF-A095-BDC93827E8CB}"/>
              </a:ext>
            </a:extLst>
          </p:cNvPr>
          <p:cNvSpPr txBox="1"/>
          <p:nvPr/>
        </p:nvSpPr>
        <p:spPr>
          <a:xfrm>
            <a:off x="252979" y="1519640"/>
            <a:ext cx="5501409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   An ensemble algorithm, based on Random Forests and Gradient Descend methods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   Allows parallel processing - particularly efficient with multicore processors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   Outliers tackling within the method combined with powerful Feature selection are based on Random Forests trees branches probability scores assignments.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b="1" i="1" dirty="0"/>
              <a:t>Accuracy of XG: </a:t>
            </a:r>
            <a:r>
              <a:rPr lang="en-GB" i="1" dirty="0"/>
              <a:t>0.7075986720767244</a:t>
            </a:r>
          </a:p>
          <a:p>
            <a:r>
              <a:rPr lang="en-GB" b="1" i="1" dirty="0"/>
              <a:t>F1 Score:  </a:t>
            </a:r>
            <a:r>
              <a:rPr lang="en-GB" i="1" dirty="0"/>
              <a:t>0.7097187637322396</a:t>
            </a:r>
          </a:p>
          <a:p>
            <a:r>
              <a:rPr lang="en-GB" b="1" i="1" dirty="0"/>
              <a:t>Recall Score:  </a:t>
            </a:r>
            <a:r>
              <a:rPr lang="en-GB" b="1" i="1" dirty="0">
                <a:solidFill>
                  <a:srgbClr val="333333"/>
                </a:solidFill>
                <a:latin typeface="Monaco"/>
              </a:rPr>
              <a:t>0.7169120366945329</a:t>
            </a:r>
          </a:p>
          <a:p>
            <a:pPr>
              <a:buFont typeface="Arial" panose="020B0604020202020204" pitchFamily="34" charset="0"/>
              <a:buChar char="•"/>
            </a:pPr>
            <a:endParaRPr lang="en-GB" b="1" i="1" dirty="0">
              <a:solidFill>
                <a:srgbClr val="333333"/>
              </a:solidFill>
              <a:latin typeface="Monaco"/>
            </a:endParaRPr>
          </a:p>
          <a:p>
            <a:r>
              <a:rPr lang="en-GB" b="1" i="1" dirty="0"/>
              <a:t>AUC score for </a:t>
            </a:r>
            <a:r>
              <a:rPr lang="en-GB" b="1" i="1" dirty="0" err="1"/>
              <a:t>xgBoo</a:t>
            </a:r>
            <a:r>
              <a:rPr lang="en-GB" b="1" i="1" dirty="0"/>
              <a:t>: </a:t>
            </a:r>
            <a:r>
              <a:rPr lang="en-GB" i="1" dirty="0"/>
              <a:t>0.7971739089887604</a:t>
            </a:r>
            <a:endParaRPr lang="en-GB" i="1" dirty="0">
              <a:solidFill>
                <a:srgbClr val="333333"/>
              </a:solidFill>
              <a:effectLst/>
              <a:latin typeface="Monac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B39F-0721-61B9-5D96-CB9AC865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779" y="1809256"/>
            <a:ext cx="5285242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2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A642-B23E-D799-A237-7CD27BBC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2300" b="1" dirty="0">
                <a:solidFill>
                  <a:srgbClr val="FF0000"/>
                </a:solidFill>
              </a:rPr>
              <a:t>The Feature Selection insights: </a:t>
            </a:r>
            <a:br>
              <a:rPr lang="en-GB" sz="2300" b="1" dirty="0">
                <a:solidFill>
                  <a:srgbClr val="FF0000"/>
                </a:solidFill>
              </a:rPr>
            </a:br>
            <a:br>
              <a:rPr lang="en-GB" sz="2300" b="1" dirty="0">
                <a:solidFill>
                  <a:srgbClr val="FF0000"/>
                </a:solidFill>
              </a:rPr>
            </a:br>
            <a:r>
              <a:rPr lang="en-GB" sz="2000" b="1" dirty="0">
                <a:solidFill>
                  <a:schemeClr val="accent5">
                    <a:lumMod val="50000"/>
                  </a:schemeClr>
                </a:solidFill>
              </a:rPr>
              <a:t>The loan-to-value ratio, average account age, and lending history length are the most significant features.</a:t>
            </a:r>
            <a:br>
              <a:rPr lang="en-GB" sz="2300" b="1" dirty="0">
                <a:solidFill>
                  <a:srgbClr val="FF0000"/>
                </a:solidFill>
              </a:rPr>
            </a:br>
            <a:endParaRPr lang="en-GB" sz="23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B747892-0567-919D-D414-287B1CD8C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3" y="1690688"/>
            <a:ext cx="10738114" cy="49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8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337C-93AB-BC4D-F7E9-588BB6E8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6" y="360218"/>
            <a:ext cx="7673111" cy="1422400"/>
          </a:xfrm>
        </p:spPr>
        <p:txBody>
          <a:bodyPr>
            <a:normAutofit fontScale="90000"/>
          </a:bodyPr>
          <a:lstStyle/>
          <a:p>
            <a:r>
              <a:rPr lang="en-GB" sz="2100" b="1" dirty="0">
                <a:solidFill>
                  <a:srgbClr val="FF0000"/>
                </a:solidFill>
              </a:rPr>
              <a:t>Conclusion:   </a:t>
            </a:r>
            <a:br>
              <a:rPr lang="en-GB" sz="2100" b="1" dirty="0">
                <a:solidFill>
                  <a:srgbClr val="FF0000"/>
                </a:solidFill>
              </a:rPr>
            </a:br>
            <a:br>
              <a:rPr lang="en-GB" sz="2300" b="1" dirty="0">
                <a:solidFill>
                  <a:srgbClr val="FF0000"/>
                </a:solidFill>
              </a:rPr>
            </a:br>
            <a:r>
              <a:rPr lang="en-GB" sz="1700" b="1" dirty="0">
                <a:solidFill>
                  <a:schemeClr val="accent5">
                    <a:lumMod val="50000"/>
                  </a:schemeClr>
                </a:solidFill>
              </a:rPr>
              <a:t>Despite the success of the </a:t>
            </a:r>
            <a:r>
              <a:rPr lang="en-GB" sz="1700" b="1" dirty="0" err="1">
                <a:solidFill>
                  <a:schemeClr val="accent5">
                    <a:lumMod val="50000"/>
                  </a:schemeClr>
                </a:solidFill>
              </a:rPr>
              <a:t>GXBoost</a:t>
            </a:r>
            <a:r>
              <a:rPr lang="en-GB" sz="1700" b="1" dirty="0">
                <a:solidFill>
                  <a:schemeClr val="accent5">
                    <a:lumMod val="50000"/>
                  </a:schemeClr>
                </a:solidFill>
              </a:rPr>
              <a:t> model, there is potential for further improvement. 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F7D9E-EB8E-4FCF-07D2-29287284330C}"/>
              </a:ext>
            </a:extLst>
          </p:cNvPr>
          <p:cNvSpPr txBox="1"/>
          <p:nvPr/>
        </p:nvSpPr>
        <p:spPr>
          <a:xfrm>
            <a:off x="467589" y="1782618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   AUC-ROC graphs indicated that </a:t>
            </a:r>
            <a:r>
              <a:rPr lang="en-GB" sz="1600" b="1" dirty="0"/>
              <a:t>a linear model might not be the best fit for this dataset</a:t>
            </a:r>
            <a:r>
              <a:rPr lang="en-GB" sz="1600" dirty="0"/>
              <a:t>, suggesting the need to explore more flexible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  </a:t>
            </a:r>
            <a:r>
              <a:rPr lang="en-GB" sz="1600" b="1" dirty="0"/>
              <a:t>Incorporating ID features as factors </a:t>
            </a:r>
            <a:r>
              <a:rPr lang="en-GB" sz="1600" dirty="0"/>
              <a:t>and applying logarithmic transformations to numeric features before standardization could enhance the model's performance.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  Additionally, using </a:t>
            </a:r>
            <a:r>
              <a:rPr lang="en-GB" sz="1600" b="1" dirty="0"/>
              <a:t>cloud services such as AWS can help overcome hardware limitations</a:t>
            </a:r>
            <a:r>
              <a:rPr lang="en-GB" sz="1600" dirty="0"/>
              <a:t> and enable the </a:t>
            </a:r>
            <a:r>
              <a:rPr lang="en-GB" sz="1600" b="1" dirty="0"/>
              <a:t>use of Grid Search</a:t>
            </a:r>
            <a:r>
              <a:rPr lang="en-GB" sz="1600" dirty="0"/>
              <a:t> for hyperparameter tuning with </a:t>
            </a:r>
            <a:r>
              <a:rPr lang="en-GB" sz="1600" b="1" dirty="0"/>
              <a:t>SVM</a:t>
            </a:r>
            <a:r>
              <a:rPr lang="en-GB" sz="160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   Future work could also involve </a:t>
            </a:r>
            <a:r>
              <a:rPr lang="en-GB" sz="1600" b="1" dirty="0"/>
              <a:t>applying additional powerful combination of algorithms</a:t>
            </a:r>
            <a:r>
              <a:rPr lang="en-GB" sz="1600" dirty="0"/>
              <a:t>, such as Random Forest and Neural Networks.</a:t>
            </a:r>
          </a:p>
        </p:txBody>
      </p:sp>
      <p:pic>
        <p:nvPicPr>
          <p:cNvPr id="6" name="Picture 5" descr="A car driving on a road&#10;&#10;Description automatically generated with low confidence">
            <a:extLst>
              <a:ext uri="{FF2B5EF4-FFF2-40B4-BE49-F238E27FC236}">
                <a16:creationId xmlns:a16="http://schemas.microsoft.com/office/drawing/2014/main" id="{9A89E006-633B-01EB-69CA-B2F5DE0B4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0" y="0"/>
            <a:ext cx="415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86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7447-68A0-3EB5-2183-A8C62C3B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sz="2600" b="1" dirty="0">
                <a:solidFill>
                  <a:srgbClr val="FF0000"/>
                </a:solidFill>
              </a:rPr>
              <a:t>Financial institutions demand accurate credit risk models to identify factors causing vehicle loan defaults. </a:t>
            </a:r>
            <a:br>
              <a:rPr lang="en-GB" sz="2600" dirty="0"/>
            </a:br>
            <a:endParaRPr lang="en-GB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B581C-AD14-C248-E343-1C3C6D45B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92% of new cars and a growing number of used cars purchased using finance agreements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80%  of the financing are loans without collateral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Developing countries present promising target markets as demand saturates in developed nations, but the risks are higher.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0CB1133-CB5A-12C9-A27E-8CD53E692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32" y="2815607"/>
            <a:ext cx="5150277" cy="30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6973-81D7-E416-6DD9-C8FABF9D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DATA</a:t>
            </a:r>
            <a:r>
              <a:rPr lang="en-GB" sz="54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E364A-79E7-2B3F-9F1E-EC14780F1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615" y="64655"/>
            <a:ext cx="8624397" cy="233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28221D9-0660-2687-FFA2-57BE13BBB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048791"/>
              </p:ext>
            </p:extLst>
          </p:nvPr>
        </p:nvGraphicFramePr>
        <p:xfrm>
          <a:off x="3478696" y="3349487"/>
          <a:ext cx="6042991" cy="29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572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1BAABF-E445-E297-6698-507E65792713}"/>
              </a:ext>
            </a:extLst>
          </p:cNvPr>
          <p:cNvSpPr txBox="1"/>
          <p:nvPr/>
        </p:nvSpPr>
        <p:spPr>
          <a:xfrm>
            <a:off x="8305800" y="1920519"/>
            <a:ext cx="3543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   double and missing values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   date-time transformations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   One Label Encoding and One-hot encoding for ID objects</a:t>
            </a: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   Ordinary variables encoding</a:t>
            </a: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   Standard Scaler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4F603-A658-4038-161A-F4B54F1E0026}"/>
              </a:ext>
            </a:extLst>
          </p:cNvPr>
          <p:cNvSpPr txBox="1"/>
          <p:nvPr/>
        </p:nvSpPr>
        <p:spPr>
          <a:xfrm>
            <a:off x="523875" y="491609"/>
            <a:ext cx="113252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Categorical data pre-processing was the most time ,  code and methods consuming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D412E5B8-1D83-A7EA-D9BF-9894DC8E3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0823"/>
            <a:ext cx="7115175" cy="53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8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CDC3-E7A5-831A-1AC5-A83FF321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30164" cy="1112693"/>
          </a:xfrm>
        </p:spPr>
        <p:txBody>
          <a:bodyPr>
            <a:normAutofit/>
          </a:bodyPr>
          <a:lstStyle/>
          <a:p>
            <a:pPr algn="ctr"/>
            <a:r>
              <a:rPr lang="en-GB" sz="2600" b="1" dirty="0">
                <a:solidFill>
                  <a:srgbClr val="FF0000"/>
                </a:solidFill>
              </a:rPr>
              <a:t>Features engineering methods prior training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5E58A-3F92-82CC-8118-07D2D4566341}"/>
              </a:ext>
            </a:extLst>
          </p:cNvPr>
          <p:cNvSpPr txBox="1"/>
          <p:nvPr/>
        </p:nvSpPr>
        <p:spPr>
          <a:xfrm>
            <a:off x="674255" y="2000517"/>
            <a:ext cx="101138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  Elimination of linearly dependent columns to maintain the model parsimonious and avoid colinearity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  Outliers of the numerical Data </a:t>
            </a: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  Mutual information test for categorical data</a:t>
            </a:r>
          </a:p>
          <a:p>
            <a:endParaRPr lang="en-GB" dirty="0">
              <a:solidFill>
                <a:srgbClr val="333333"/>
              </a:solidFill>
              <a:effectLst/>
              <a:latin typeface="Monaco"/>
            </a:endParaRPr>
          </a:p>
          <a:p>
            <a:endParaRPr lang="en-GB" dirty="0">
              <a:solidFill>
                <a:srgbClr val="333333"/>
              </a:solidFill>
              <a:latin typeface="Monaco"/>
            </a:endParaRPr>
          </a:p>
          <a:p>
            <a:endParaRPr lang="en-GB" dirty="0">
              <a:solidFill>
                <a:srgbClr val="333333"/>
              </a:solidFill>
              <a:effectLst/>
              <a:latin typeface="Monaco"/>
            </a:endParaRPr>
          </a:p>
          <a:p>
            <a:r>
              <a:rPr lang="en-GB" sz="1400" dirty="0">
                <a:solidFill>
                  <a:srgbClr val="333333"/>
                </a:solidFill>
                <a:effectLst/>
                <a:latin typeface="Monaco"/>
              </a:rPr>
              <a:t>This technique quantifies the association between two variables through mutual information, where higher values suggest a stronger dependency. It employs nonparametric approaches and estimates entropy based on k-nearest </a:t>
            </a:r>
            <a:r>
              <a:rPr lang="en-GB" sz="1400" dirty="0" err="1">
                <a:solidFill>
                  <a:srgbClr val="333333"/>
                </a:solidFill>
                <a:effectLst/>
                <a:latin typeface="Monaco"/>
              </a:rPr>
              <a:t>neighbors</a:t>
            </a:r>
            <a:r>
              <a:rPr lang="en-GB" sz="1400" dirty="0">
                <a:solidFill>
                  <a:srgbClr val="333333"/>
                </a:solidFill>
                <a:effectLst/>
                <a:latin typeface="Monaco"/>
              </a:rPr>
              <a:t> distances. However, the analysis did not yield significant values for these attributes. </a:t>
            </a:r>
          </a:p>
          <a:p>
            <a:br>
              <a:rPr lang="en-GB" dirty="0">
                <a:solidFill>
                  <a:srgbClr val="333333"/>
                </a:solidFill>
                <a:effectLst/>
                <a:latin typeface="Monaco"/>
              </a:rPr>
            </a:br>
            <a:endParaRPr lang="en-GB" dirty="0">
              <a:solidFill>
                <a:srgbClr val="333333"/>
              </a:solidFill>
              <a:effectLst/>
              <a:latin typeface="Monaco"/>
            </a:endParaRPr>
          </a:p>
          <a:p>
            <a:r>
              <a:rPr lang="en-GB" sz="1400" dirty="0">
                <a:solidFill>
                  <a:srgbClr val="333333"/>
                </a:solidFill>
                <a:effectLst/>
                <a:latin typeface="Monaco"/>
              </a:rPr>
              <a:t>Mutual information for a discrete target variable. </a:t>
            </a:r>
          </a:p>
          <a:p>
            <a:r>
              <a:rPr lang="en-GB" sz="1400" dirty="0">
                <a:solidFill>
                  <a:srgbClr val="333333"/>
                </a:solidFill>
                <a:effectLst/>
                <a:latin typeface="Monaco"/>
              </a:rPr>
              <a:t>Mutual information (MI) [1] between two random variables is a non-negative value, which measures the dependency between the variables. It is equal to zero if and only if two random variables are independent, and higher values mean higher dependency.</a:t>
            </a:r>
          </a:p>
        </p:txBody>
      </p:sp>
    </p:spTree>
    <p:extLst>
      <p:ext uri="{BB962C8B-B14F-4D97-AF65-F5344CB8AC3E}">
        <p14:creationId xmlns:p14="http://schemas.microsoft.com/office/powerpoint/2010/main" val="74791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5E2D-E1B3-9DBE-488C-78CB31EB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282575"/>
          </a:xfrm>
        </p:spPr>
        <p:txBody>
          <a:bodyPr>
            <a:normAutofit fontScale="90000"/>
          </a:bodyPr>
          <a:lstStyle/>
          <a:p>
            <a:pPr algn="ctr" defTabSz="457200"/>
            <a:r>
              <a:rPr lang="en-GB" sz="2600" b="1" dirty="0">
                <a:solidFill>
                  <a:srgbClr val="FF0000"/>
                </a:solidFill>
              </a:rPr>
              <a:t>As result 14 features were removed from the model: 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4625EB1-39B4-BFFE-7042-BC3907251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904874"/>
            <a:ext cx="6429375" cy="558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A1CA3-1301-C49C-3C22-3E4D19C058EB}"/>
              </a:ext>
            </a:extLst>
          </p:cNvPr>
          <p:cNvSpPr txBox="1"/>
          <p:nvPr/>
        </p:nvSpPr>
        <p:spPr>
          <a:xfrm>
            <a:off x="381000" y="2129213"/>
            <a:ext cx="30664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   6 IDs</a:t>
            </a: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   5 with correlation   coefficient higher than 83%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   4 features with 2% non zero values combined to high spread beyond IQR in the data frame as noise</a:t>
            </a:r>
          </a:p>
        </p:txBody>
      </p:sp>
    </p:spTree>
    <p:extLst>
      <p:ext uri="{BB962C8B-B14F-4D97-AF65-F5344CB8AC3E}">
        <p14:creationId xmlns:p14="http://schemas.microsoft.com/office/powerpoint/2010/main" val="177227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69DE-389B-0DA9-5E99-F1AC6E03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655"/>
            <a:ext cx="10515600" cy="572654"/>
          </a:xfrm>
        </p:spPr>
        <p:txBody>
          <a:bodyPr>
            <a:normAutofit fontScale="90000"/>
          </a:bodyPr>
          <a:lstStyle/>
          <a:p>
            <a:r>
              <a:rPr lang="en-GB" sz="2900" b="1" dirty="0">
                <a:solidFill>
                  <a:srgbClr val="FF0000"/>
                </a:solidFill>
              </a:rPr>
              <a:t>Balancing uneven target variable distribution in the sample with SMOTE method variation for mixed data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DEE07F8-3CFE-5B04-0E21-3D54881ED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6" y="1375775"/>
            <a:ext cx="5404115" cy="4909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42C2A-E101-1ADD-CAA9-7E2B3E75366C}"/>
              </a:ext>
            </a:extLst>
          </p:cNvPr>
          <p:cNvSpPr txBox="1"/>
          <p:nvPr/>
        </p:nvSpPr>
        <p:spPr>
          <a:xfrm>
            <a:off x="7324436" y="1863090"/>
            <a:ext cx="429491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  The Synthetic Minority Over-sampling Technique (SMOTE) is a method used to balance imbalanced datasets by randomly generating synthetic samples of the minority class.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   SMOTE works by selecting instances from the minority class, then creating new instances by interpolating between them and their k-nearest neighbours.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   This approach improves the performance of machine learning models by addressing the issue of class imbalance in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3262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4703-D65F-251B-01F5-CA20E5CB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600" b="1" dirty="0">
                <a:solidFill>
                  <a:srgbClr val="FF0000"/>
                </a:solidFill>
              </a:rPr>
              <a:t>Logistic regression for binary classification, ROC-AUC:</a:t>
            </a:r>
            <a:br>
              <a:rPr lang="en-GB" sz="2600" b="1" dirty="0">
                <a:solidFill>
                  <a:srgbClr val="FF0000"/>
                </a:solidFill>
              </a:rPr>
            </a:br>
            <a:endParaRPr lang="en-GB" sz="26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BBA7C-5D3C-16FF-A095-BDC93827E8CB}"/>
              </a:ext>
            </a:extLst>
          </p:cNvPr>
          <p:cNvSpPr txBox="1"/>
          <p:nvPr/>
        </p:nvSpPr>
        <p:spPr>
          <a:xfrm>
            <a:off x="0" y="1228437"/>
            <a:ext cx="550140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  Linear regression classifier: "Logistic Regression (also called Logit Regression) is commonly used to estimate the probability that an instance belongs to a particular class.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  If the estimated probability is greater than 50%, then the model predicts that the instance belongs to that class (called the positive class, </a:t>
            </a:r>
            <a:r>
              <a:rPr lang="en-GB" sz="1600" dirty="0" err="1">
                <a:solidFill>
                  <a:schemeClr val="accent5">
                    <a:lumMod val="50000"/>
                  </a:schemeClr>
                </a:solidFill>
              </a:rPr>
              <a:t>labeled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'1'), or else it predicts that it does not (i.e., it belongs to the negative class, </a:t>
            </a:r>
            <a:r>
              <a:rPr lang="en-GB" sz="1600" dirty="0" err="1">
                <a:solidFill>
                  <a:schemeClr val="accent5">
                    <a:lumMod val="50000"/>
                  </a:schemeClr>
                </a:solidFill>
              </a:rPr>
              <a:t>labeled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'0’).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  the algorithm's AUC score is equivalent to Avidya contestants </a:t>
            </a:r>
            <a:br>
              <a:rPr lang="en-GB" dirty="0"/>
            </a:b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i="1" dirty="0">
                <a:solidFill>
                  <a:srgbClr val="333333"/>
                </a:solidFill>
                <a:effectLst/>
                <a:latin typeface="Monaco"/>
              </a:rPr>
              <a:t>Accuracy of logistic regression model </a:t>
            </a:r>
            <a:r>
              <a:rPr lang="en-GB" i="1" dirty="0">
                <a:solidFill>
                  <a:srgbClr val="333333"/>
                </a:solidFill>
                <a:effectLst/>
                <a:latin typeface="Monaco"/>
              </a:rPr>
              <a:t>0.5953338251567687</a:t>
            </a:r>
          </a:p>
          <a:p>
            <a:r>
              <a:rPr lang="en-GB" b="1" i="1" dirty="0">
                <a:solidFill>
                  <a:srgbClr val="333333"/>
                </a:solidFill>
                <a:effectLst/>
                <a:latin typeface="Monaco"/>
              </a:rPr>
              <a:t>F1 Score </a:t>
            </a:r>
            <a:r>
              <a:rPr lang="en-GB" i="1" dirty="0">
                <a:solidFill>
                  <a:srgbClr val="333333"/>
                </a:solidFill>
                <a:effectLst/>
                <a:latin typeface="Monaco"/>
              </a:rPr>
              <a:t>0.6171456490254585</a:t>
            </a:r>
          </a:p>
          <a:p>
            <a:r>
              <a:rPr lang="en-GB" b="1" i="1" dirty="0">
                <a:solidFill>
                  <a:srgbClr val="333333"/>
                </a:solidFill>
                <a:effectLst/>
                <a:latin typeface="Monaco"/>
              </a:rPr>
              <a:t>Recall Score </a:t>
            </a:r>
            <a:r>
              <a:rPr lang="en-GB" i="1" dirty="0">
                <a:solidFill>
                  <a:srgbClr val="333333"/>
                </a:solidFill>
                <a:effectLst/>
                <a:latin typeface="Monaco"/>
              </a:rPr>
              <a:t>0.6541392320781239</a:t>
            </a:r>
          </a:p>
          <a:p>
            <a:endParaRPr lang="en-GB" i="1" dirty="0">
              <a:solidFill>
                <a:srgbClr val="333333"/>
              </a:solidFill>
              <a:effectLst/>
              <a:latin typeface="Monaco"/>
            </a:endParaRPr>
          </a:p>
          <a:p>
            <a:r>
              <a:rPr lang="en-GB" b="1" i="1" dirty="0">
                <a:solidFill>
                  <a:srgbClr val="333333"/>
                </a:solidFill>
                <a:effectLst/>
                <a:latin typeface="Monaco"/>
              </a:rPr>
              <a:t>AUC score</a:t>
            </a:r>
            <a:r>
              <a:rPr lang="en-GB" i="1" dirty="0">
                <a:solidFill>
                  <a:srgbClr val="333333"/>
                </a:solidFill>
                <a:effectLst/>
                <a:latin typeface="Monaco"/>
              </a:rPr>
              <a:t>: 0.5954982189964665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671B39F-0721-61B9-5D96-CB9AC865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79" y="1809256"/>
            <a:ext cx="5285242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4703-D65F-251B-01F5-CA20E5CB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600" b="1" dirty="0">
                <a:solidFill>
                  <a:srgbClr val="FF0000"/>
                </a:solidFill>
              </a:rPr>
              <a:t>SVM for binary classification, defining the decision boundary, ROC-AUC:</a:t>
            </a:r>
            <a:br>
              <a:rPr lang="en-GB" sz="2600" b="1" dirty="0">
                <a:solidFill>
                  <a:srgbClr val="FF0000"/>
                </a:solidFill>
              </a:rPr>
            </a:br>
            <a:endParaRPr lang="en-GB" sz="26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BBA7C-5D3C-16FF-A095-BDC93827E8CB}"/>
              </a:ext>
            </a:extLst>
          </p:cNvPr>
          <p:cNvSpPr txBox="1"/>
          <p:nvPr/>
        </p:nvSpPr>
        <p:spPr>
          <a:xfrm>
            <a:off x="114300" y="1554100"/>
            <a:ext cx="55014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    A Support Vector Machine (SVM) is a powerful and versatile Machine Learning model, capable of performing linear or nonlinear classification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 Add Import: Intel® Extension for Scikit-learn to accelerate the computing speed: 221K&amp;21 matrix takes 50-70 minutes, depending on the kernel.</a:t>
            </a:r>
            <a:br>
              <a:rPr lang="en-GB" dirty="0"/>
            </a:b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i="1" dirty="0">
                <a:solidFill>
                  <a:srgbClr val="333333"/>
                </a:solidFill>
                <a:effectLst/>
                <a:latin typeface="Monaco"/>
              </a:rPr>
              <a:t>Accuracy of the Support Vector Machine:  </a:t>
            </a:r>
            <a:r>
              <a:rPr lang="en-GB" i="1" dirty="0">
                <a:solidFill>
                  <a:srgbClr val="333333"/>
                </a:solidFill>
                <a:effectLst/>
                <a:latin typeface="Monaco"/>
              </a:rPr>
              <a:t>0.5879380302471413</a:t>
            </a:r>
          </a:p>
          <a:p>
            <a:r>
              <a:rPr lang="en-GB" b="1" i="1" dirty="0">
                <a:solidFill>
                  <a:srgbClr val="333333"/>
                </a:solidFill>
                <a:effectLst/>
                <a:latin typeface="Monaco"/>
              </a:rPr>
              <a:t>F1 Score:  </a:t>
            </a:r>
            <a:r>
              <a:rPr lang="en-GB" i="1" dirty="0">
                <a:solidFill>
                  <a:srgbClr val="333333"/>
                </a:solidFill>
                <a:effectLst/>
                <a:latin typeface="Monaco"/>
              </a:rPr>
              <a:t>0.6343251824936986</a:t>
            </a:r>
          </a:p>
          <a:p>
            <a:r>
              <a:rPr lang="en-GB" b="1" i="1" dirty="0">
                <a:solidFill>
                  <a:srgbClr val="333333"/>
                </a:solidFill>
                <a:effectLst/>
                <a:latin typeface="Monaco"/>
              </a:rPr>
              <a:t>Recall Score:  </a:t>
            </a:r>
            <a:r>
              <a:rPr lang="en-GB" i="1" dirty="0">
                <a:solidFill>
                  <a:srgbClr val="333333"/>
                </a:solidFill>
                <a:effectLst/>
                <a:latin typeface="Monaco"/>
              </a:rPr>
              <a:t>0.7168010653251461</a:t>
            </a:r>
          </a:p>
          <a:p>
            <a:endParaRPr lang="en-GB" i="1" dirty="0">
              <a:solidFill>
                <a:srgbClr val="333333"/>
              </a:solidFill>
              <a:effectLst/>
              <a:latin typeface="Monaco"/>
            </a:endParaRPr>
          </a:p>
          <a:p>
            <a:r>
              <a:rPr lang="en-GB" b="1" i="1" dirty="0">
                <a:solidFill>
                  <a:srgbClr val="333333"/>
                </a:solidFill>
                <a:effectLst/>
                <a:latin typeface="Monaco"/>
              </a:rPr>
              <a:t>AUC score for SVM:</a:t>
            </a:r>
            <a:r>
              <a:rPr lang="en-GB" i="1" dirty="0">
                <a:solidFill>
                  <a:srgbClr val="333333"/>
                </a:solidFill>
                <a:effectLst/>
                <a:latin typeface="Monaco"/>
              </a:rPr>
              <a:t> 0.5882982741471607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B39F-0721-61B9-5D96-CB9AC865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3779" y="1809256"/>
            <a:ext cx="5285242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48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853</Words>
  <Application>Microsoft Office PowerPoint</Application>
  <PresentationFormat>Widescreen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Monaco</vt:lpstr>
      <vt:lpstr>Arial</vt:lpstr>
      <vt:lpstr>Calibri</vt:lpstr>
      <vt:lpstr>Calibri Light</vt:lpstr>
      <vt:lpstr>Office Theme</vt:lpstr>
      <vt:lpstr>PowerPoint Presentation</vt:lpstr>
      <vt:lpstr>Financial institutions demand accurate credit risk models to identify factors causing vehicle loan defaults.  </vt:lpstr>
      <vt:lpstr>DATA </vt:lpstr>
      <vt:lpstr>PowerPoint Presentation</vt:lpstr>
      <vt:lpstr>Features engineering methods prior training </vt:lpstr>
      <vt:lpstr>As result 14 features were removed from the model: </vt:lpstr>
      <vt:lpstr>Balancing uneven target variable distribution in the sample with SMOTE method variation for mixed data </vt:lpstr>
      <vt:lpstr>Logistic regression for binary classification, ROC-AUC: </vt:lpstr>
      <vt:lpstr>SVM for binary classification, defining the decision boundary, ROC-AUC: </vt:lpstr>
      <vt:lpstr> XGBoost is the absolute champion for the binary classification task, ROC-AUC: </vt:lpstr>
      <vt:lpstr>The Feature Selection insights:   The loan-to-value ratio, average account age, and lending history length are the most significant features. </vt:lpstr>
      <vt:lpstr>Conclusion:     Despite the success of the GXBoost model, there is potential for further improvement.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Natalja Talikova</dc:creator>
  <cp:lastModifiedBy>Natalja Talikova</cp:lastModifiedBy>
  <cp:revision>13</cp:revision>
  <dcterms:created xsi:type="dcterms:W3CDTF">2023-05-03T14:37:18Z</dcterms:created>
  <dcterms:modified xsi:type="dcterms:W3CDTF">2023-05-03T16:11:49Z</dcterms:modified>
</cp:coreProperties>
</file>